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9" r:id="rId12"/>
    <p:sldId id="268" r:id="rId13"/>
    <p:sldId id="270" r:id="rId14"/>
    <p:sldId id="272" r:id="rId15"/>
    <p:sldId id="269" r:id="rId16"/>
    <p:sldId id="271" r:id="rId17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4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4473" y="1037971"/>
            <a:ext cx="496379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922467"/>
            <a:ext cx="7919720" cy="434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18-Nov-25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95503" y="1600200"/>
            <a:ext cx="7722234" cy="2200910"/>
          </a:xfrm>
          <a:custGeom>
            <a:avLst/>
            <a:gdLst/>
            <a:ahLst/>
            <a:cxnLst/>
            <a:rect l="l" t="t" r="r" b="b"/>
            <a:pathLst>
              <a:path w="7722234" h="2200910">
                <a:moveTo>
                  <a:pt x="0" y="2200656"/>
                </a:moveTo>
                <a:lnTo>
                  <a:pt x="7722108" y="2200656"/>
                </a:lnTo>
                <a:lnTo>
                  <a:pt x="7722108" y="0"/>
                </a:lnTo>
                <a:lnTo>
                  <a:pt x="0" y="0"/>
                </a:lnTo>
                <a:lnTo>
                  <a:pt x="0" y="2200656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5503" y="1468272"/>
            <a:ext cx="8243697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">
              <a:lnSpc>
                <a:spcPct val="100000"/>
              </a:lnSpc>
            </a:pPr>
            <a:r>
              <a:rPr lang="en-US" sz="2000" b="1" spc="-10" dirty="0" smtClean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lang="en-US" sz="2000" b="1" spc="-4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lang="en-US" sz="2000" b="1" spc="-6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lang="en-US" sz="2000" b="1" spc="-5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lang="en-US" sz="2000" b="1" spc="-8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spc="-10" dirty="0" smtClean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lang="en-US" sz="2000" dirty="0" smtClean="0">
              <a:latin typeface="Trebuchet MS"/>
              <a:cs typeface="Trebuchet MS"/>
            </a:endParaRPr>
          </a:p>
          <a:p>
            <a:pPr marL="91440" marR="81280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Training session for beneficiaries with projects under implementation within 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Interreg</a:t>
            </a: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 VI-A Ro-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Bg</a:t>
            </a: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endParaRPr lang="en-US" sz="1800" b="1" spc="-10" dirty="0" smtClean="0">
              <a:solidFill>
                <a:srgbClr val="77923B"/>
              </a:solidFill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lang="en-US" sz="1800" dirty="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lang="en-US" sz="1800" dirty="0" smtClean="0">
              <a:latin typeface="Trebuchet MS"/>
              <a:cs typeface="Trebuchet MS"/>
            </a:endParaRPr>
          </a:p>
          <a:p>
            <a:pPr marL="91440">
              <a:lnSpc>
                <a:spcPct val="100000"/>
              </a:lnSpc>
              <a:spcBef>
                <a:spcPts val="5"/>
              </a:spcBef>
            </a:pPr>
            <a:r>
              <a:rPr lang="en-US" b="1" i="1" spc="-20" dirty="0" smtClean="0">
                <a:solidFill>
                  <a:srgbClr val="244060"/>
                </a:solidFill>
                <a:latin typeface="Trebuchet MS"/>
                <a:cs typeface="Trebuchet MS"/>
              </a:rPr>
              <a:t>24</a:t>
            </a:r>
            <a:r>
              <a:rPr lang="en-US" b="1" i="1" spc="-20" baseline="30000" dirty="0" smtClean="0">
                <a:solidFill>
                  <a:srgbClr val="244060"/>
                </a:solidFill>
                <a:latin typeface="Trebuchet MS"/>
                <a:cs typeface="Trebuchet MS"/>
              </a:rPr>
              <a:t>th</a:t>
            </a:r>
            <a:r>
              <a:rPr lang="en-US" b="1" i="1" spc="-2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of </a:t>
            </a:r>
            <a:r>
              <a:rPr lang="en-US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November</a:t>
            </a:r>
            <a:r>
              <a:rPr lang="ro-RO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 2025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lang="en-US" sz="1800" b="1" i="1" spc="-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Online</a:t>
            </a:r>
            <a:endParaRPr lang="en-US" sz="1800" i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5236" y="3733800"/>
            <a:ext cx="3827145" cy="861060"/>
          </a:xfrm>
          <a:custGeom>
            <a:avLst/>
            <a:gdLst/>
            <a:ahLst/>
            <a:cxnLst/>
            <a:rect l="l" t="t" r="r" b="b"/>
            <a:pathLst>
              <a:path w="3827145" h="861060">
                <a:moveTo>
                  <a:pt x="0" y="861060"/>
                </a:moveTo>
                <a:lnTo>
                  <a:pt x="3826764" y="861060"/>
                </a:lnTo>
                <a:lnTo>
                  <a:pt x="3826764" y="0"/>
                </a:lnTo>
                <a:lnTo>
                  <a:pt x="0" y="0"/>
                </a:lnTo>
                <a:lnTo>
                  <a:pt x="0" y="8610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09600" y="4620260"/>
            <a:ext cx="7329298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2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Key</a:t>
            </a:r>
            <a:r>
              <a:rPr lang="en-US" sz="4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sz="2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aspects </a:t>
            </a:r>
            <a:r>
              <a:rPr lang="en-US" sz="2800" b="1" spc="-10" dirty="0">
                <a:solidFill>
                  <a:srgbClr val="77923B"/>
                </a:solidFill>
                <a:latin typeface="Trebuchet MS"/>
                <a:cs typeface="Trebuchet MS"/>
              </a:rPr>
              <a:t>regarding </a:t>
            </a:r>
            <a:r>
              <a:rPr sz="28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Communication</a:t>
            </a: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399" y="2371398"/>
            <a:ext cx="3585209" cy="2124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08682"/>
            <a:ext cx="7919084" cy="379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18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documents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related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project,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statement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highlighting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fund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placed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manner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(indicating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ERDF,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aim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newsletters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(less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costly,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effective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terms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reaching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broader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our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environmental-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friendly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policy)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clear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“to-the-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point”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4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preferred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ones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content,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frequency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format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match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target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group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printing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foreseen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strictly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necessary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dissemination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(eg.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printed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sides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recycled paper)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1200" y="1600200"/>
            <a:ext cx="1895855" cy="12633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4537" y="1013079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870" algn="l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Promotional materials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888131"/>
            <a:ext cx="7920990" cy="35375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4965" indent="-342265" algn="just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usually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small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inexpensive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informative,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clear,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attractive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lasting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power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limited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items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and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pencils,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paper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notebooks,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bags,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cardboard conferences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folders,</a:t>
            </a:r>
            <a:r>
              <a:rPr sz="1600" b="1" i="1" spc="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USB</a:t>
            </a:r>
            <a:r>
              <a:rPr sz="1600" b="1" i="1" spc="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sticks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allowed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under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+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additional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(partners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decision/at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operation)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all</a:t>
            </a:r>
            <a:r>
              <a:rPr sz="1600" spc="1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promotional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must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respect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principle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quantity</a:t>
            </a:r>
            <a:endParaRPr sz="1600" dirty="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reasonable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justified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cost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single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should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exceed EUR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50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1600" b="1" i="1" spc="2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each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investments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project,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will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need</a:t>
            </a:r>
            <a:r>
              <a:rPr sz="1600" b="1" i="1" spc="2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to</a:t>
            </a:r>
            <a:r>
              <a:rPr sz="1600" b="1" i="1" spc="25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have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planted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at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least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5</a:t>
            </a:r>
            <a:r>
              <a:rPr sz="1600" b="1" i="1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trees,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during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implementation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plant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trees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spaces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near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headquarters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(please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chosen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local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species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take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care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future)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Events</a:t>
            </a:r>
          </a:p>
          <a:p>
            <a:pPr marL="355600" marR="6350" indent="-342900" algn="just">
              <a:lnSpc>
                <a:spcPct val="101899"/>
              </a:lnSpc>
              <a:spcBef>
                <a:spcPts val="151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organize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001F5F"/>
                </a:solidFill>
                <a:latin typeface="Calibri"/>
                <a:cs typeface="Calibri"/>
              </a:rPr>
              <a:t>kick-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off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event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within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2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months</a:t>
            </a:r>
            <a:r>
              <a:rPr sz="1600" b="0" spc="4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4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beginning</a:t>
            </a:r>
            <a:r>
              <a:rPr sz="1600" b="0" spc="4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4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 implementation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plan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attract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wide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target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audiences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9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interest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such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spc="-25" dirty="0">
                <a:latin typeface="Trebuchet MS"/>
                <a:cs typeface="Trebuchet MS"/>
              </a:rPr>
              <a:t>as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seminars,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exhibitions,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field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trips,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kick-</a:t>
            </a:r>
            <a:r>
              <a:rPr sz="1600" b="0" dirty="0">
                <a:latin typeface="Trebuchet MS"/>
                <a:cs typeface="Trebuchet MS"/>
              </a:rPr>
              <a:t>off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closing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doors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events,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competitions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step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box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creative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possible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when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designing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joint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 with other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thematically relevant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projects</a:t>
            </a:r>
            <a:r>
              <a:rPr sz="1600" b="0" spc="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taking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part </a:t>
            </a:r>
            <a:r>
              <a:rPr sz="1600" b="0" spc="-25" dirty="0">
                <a:latin typeface="Trebuchet MS"/>
                <a:cs typeface="Trebuchet MS"/>
              </a:rPr>
              <a:t>to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external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order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promote your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4800600"/>
            <a:ext cx="2145792" cy="155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96" y="1591428"/>
            <a:ext cx="3308857" cy="467409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175" t="2336" r="2158" b="1955"/>
          <a:stretch/>
        </p:blipFill>
        <p:spPr>
          <a:xfrm>
            <a:off x="4133850" y="1252535"/>
            <a:ext cx="4579995" cy="2570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4056264"/>
            <a:ext cx="4599045" cy="220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133" y="761999"/>
            <a:ext cx="2534827" cy="59043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t="1443" r="18552"/>
          <a:stretch/>
        </p:blipFill>
        <p:spPr>
          <a:xfrm>
            <a:off x="2069721" y="762000"/>
            <a:ext cx="2554921" cy="590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0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2" name="AutoShape 2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t="4303" r="14536"/>
          <a:stretch/>
        </p:blipFill>
        <p:spPr>
          <a:xfrm>
            <a:off x="4481997" y="1538879"/>
            <a:ext cx="4419600" cy="4160702"/>
          </a:xfrm>
          <a:prstGeom prst="rect">
            <a:avLst/>
          </a:prstGeom>
        </p:spPr>
      </p:pic>
      <p:sp>
        <p:nvSpPr>
          <p:cNvPr id="12" name="AutoShape 8" descr="blob:https://web.whatsapp.com/0dfa7648-93a3-4ca9-a5f2-1d5b227f4bd5"/>
          <p:cNvSpPr>
            <a:spLocks noChangeAspect="1" noChangeArrowheads="1"/>
          </p:cNvSpPr>
          <p:nvPr/>
        </p:nvSpPr>
        <p:spPr bwMode="auto">
          <a:xfrm>
            <a:off x="914400" y="1589078"/>
            <a:ext cx="3048000" cy="30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50" y="2167603"/>
            <a:ext cx="4236002" cy="2903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1603"/>
            <a:ext cx="591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Reference</a:t>
            </a:r>
            <a:r>
              <a:rPr spc="-55" dirty="0"/>
              <a:t> </a:t>
            </a:r>
            <a:r>
              <a:rPr dirty="0"/>
              <a:t>documents</a:t>
            </a:r>
            <a:r>
              <a:rPr spc="-40" dirty="0"/>
              <a:t> </a:t>
            </a:r>
            <a:r>
              <a:rPr dirty="0"/>
              <a:t>for</a:t>
            </a:r>
            <a:r>
              <a:rPr spc="-35" dirty="0"/>
              <a:t> </a:t>
            </a:r>
            <a:r>
              <a:rPr spc="-10" dirty="0"/>
              <a:t>communication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075"/>
            <a:ext cx="7524115" cy="1882567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Starter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Trebuchet MS"/>
                <a:cs typeface="Trebuchet MS"/>
              </a:rPr>
              <a:t>Kit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Manual</a:t>
            </a:r>
            <a:r>
              <a:rPr sz="20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Visual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Identity</a:t>
            </a:r>
            <a:r>
              <a:rPr sz="2000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20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Programme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endParaRPr lang="bg-BG" sz="2000" dirty="0">
              <a:solidFill>
                <a:srgbClr val="001F5F"/>
              </a:solidFill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 smtClean="0">
                <a:solidFill>
                  <a:srgbClr val="001F5F"/>
                </a:solidFill>
                <a:latin typeface="Trebuchet MS"/>
                <a:cs typeface="Trebuchet MS"/>
              </a:rPr>
              <a:t>Go</a:t>
            </a:r>
            <a:r>
              <a:rPr sz="2000" spc="-10" dirty="0" smtClean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endParaRPr sz="2000" dirty="0">
              <a:latin typeface="Trebuchet MS"/>
              <a:cs typeface="Trebuchet MS"/>
            </a:endParaRPr>
          </a:p>
          <a:p>
            <a:pPr marL="969644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can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20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accessed</a:t>
            </a:r>
            <a:r>
              <a:rPr sz="20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20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r>
              <a:rPr sz="20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website</a:t>
            </a:r>
            <a:r>
              <a:rPr sz="20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77923B"/>
                </a:solidFill>
                <a:latin typeface="Trebuchet MS"/>
                <a:cs typeface="Trebuchet MS"/>
              </a:rPr>
              <a:t>here:</a:t>
            </a:r>
            <a:endParaRPr sz="2000" dirty="0">
              <a:latin typeface="Trebuchet MS"/>
              <a:cs typeface="Trebuchet MS"/>
            </a:endParaRPr>
          </a:p>
          <a:p>
            <a:pPr marL="457200" indent="-57150">
              <a:lnSpc>
                <a:spcPct val="100000"/>
              </a:lnSpc>
              <a:spcBef>
                <a:spcPts val="600"/>
              </a:spcBef>
            </a:pPr>
            <a:r>
              <a:rPr lang="en-US" sz="2000" u="sng" spc="-10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https://interregviarobg.eu/en/open-calls-for-proposals-call-5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0" y="3733800"/>
            <a:ext cx="3570732" cy="186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41119"/>
            <a:ext cx="8303260" cy="4611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/>
                <a:cs typeface="Trebuchet MS"/>
              </a:rPr>
              <a:t>Why Communicate? </a:t>
            </a:r>
            <a:r>
              <a:rPr lang="en-US" sz="18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To Turn Work into Worth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b="1" dirty="0" smtClean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project delivers real outcomes—but impact is only half the equation.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other half is visibility.</a:t>
            </a:r>
            <a:endParaRPr lang="en-US" dirty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244060"/>
                </a:solidFill>
                <a:latin typeface="Trebuchet MS"/>
                <a:cs typeface="Trebuchet MS"/>
              </a:rPr>
              <a:t>Communication is how your efforts are validated not just in reports, but in the public eye.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turns numbers into stories.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shows the return on investment from European funds.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 smtClean="0">
              <a:solidFill>
                <a:srgbClr val="002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Trebuchet MS"/>
                <a:cs typeface="Trebuchet MS"/>
              </a:rPr>
              <a:t>A well-communicated project can: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Inspire new partnerships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Strengthen the institution reputation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Create momentum for future funding and impact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dirty="0" smtClean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96414" y="1156461"/>
            <a:ext cx="4397375" cy="7600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60500" marR="5080" indent="-1448435">
              <a:lnSpc>
                <a:spcPct val="100800"/>
              </a:lnSpc>
              <a:spcBef>
                <a:spcPts val="75"/>
              </a:spcBef>
            </a:pPr>
            <a:r>
              <a:rPr dirty="0">
                <a:latin typeface="Calibri"/>
                <a:cs typeface="Calibri"/>
              </a:rPr>
              <a:t>Project</a:t>
            </a:r>
            <a:r>
              <a:rPr spc="-1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Communication</a:t>
            </a:r>
            <a:r>
              <a:rPr spc="-114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Guidelines </a:t>
            </a:r>
            <a:r>
              <a:rPr dirty="0">
                <a:latin typeface="Calibri"/>
                <a:cs typeface="Calibri"/>
              </a:rPr>
              <a:t>(Starter</a:t>
            </a:r>
            <a:r>
              <a:rPr spc="-125" dirty="0">
                <a:latin typeface="Calibri"/>
                <a:cs typeface="Calibri"/>
              </a:rPr>
              <a:t> </a:t>
            </a:r>
            <a:r>
              <a:rPr spc="-20" dirty="0">
                <a:latin typeface="Calibri"/>
                <a:cs typeface="Calibri"/>
              </a:rPr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113914"/>
            <a:ext cx="5807710" cy="366831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Appoint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officer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35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Draft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plan,</a:t>
            </a:r>
            <a:r>
              <a:rPr sz="20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20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considering: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40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objectives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channels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time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framework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42950" lvl="1" indent="-273050">
              <a:lnSpc>
                <a:spcPct val="100000"/>
              </a:lnSpc>
              <a:spcBef>
                <a:spcPts val="480"/>
              </a:spcBef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evaluation</a:t>
            </a:r>
            <a:r>
              <a:rPr sz="2000" spc="-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5" dirty="0" smtClean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lang="en-US" sz="20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 smtClean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5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517391" y="1524000"/>
            <a:ext cx="5600700" cy="3693160"/>
            <a:chOff x="3517391" y="1524000"/>
            <a:chExt cx="5600700" cy="36931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5267" y="1524000"/>
              <a:ext cx="2782824" cy="2647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7391" y="3962400"/>
              <a:ext cx="2817876" cy="12542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3486"/>
            <a:ext cx="7487284" cy="3676648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375410">
              <a:lnSpc>
                <a:spcPct val="100000"/>
              </a:lnSpc>
              <a:spcBef>
                <a:spcPts val="690"/>
              </a:spcBef>
            </a:pP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24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400" b="1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400" dirty="0">
              <a:latin typeface="Trebuchet MS"/>
              <a:cs typeface="Trebuchet MS"/>
            </a:endParaRPr>
          </a:p>
          <a:p>
            <a:pPr marL="355600" marR="654685" indent="-342900">
              <a:lnSpc>
                <a:spcPct val="100000"/>
              </a:lnSpc>
              <a:spcBef>
                <a:spcPts val="500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joint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opening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closure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(joint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final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spc="-20" dirty="0" smtClean="0">
                <a:solidFill>
                  <a:srgbClr val="1F4E79"/>
                </a:solidFill>
                <a:latin typeface="Trebuchet MS"/>
                <a:cs typeface="Trebuchet MS"/>
              </a:rPr>
              <a:t>Facebook/</a:t>
            </a:r>
            <a:r>
              <a:rPr lang="en-US" sz="2000" spc="-20" dirty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2000" spc="-6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Press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articles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Before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5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1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video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(1/3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minutes)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moments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life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endParaRPr sz="20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tabLst>
                <a:tab pos="137477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	minimum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campaign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400" y="3048000"/>
            <a:ext cx="2362200" cy="15742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6427"/>
            <a:ext cx="7919084" cy="1546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783590" algn="just">
              <a:lnSpc>
                <a:spcPct val="100000"/>
              </a:lnSpc>
              <a:spcBef>
                <a:spcPts val="590"/>
              </a:spcBef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event-</a:t>
            </a:r>
            <a:r>
              <a:rPr sz="2000" b="1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special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provisions</a:t>
            </a:r>
            <a:r>
              <a:rPr sz="20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endParaRPr sz="20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9"/>
              </a:spcBef>
              <a:buFont typeface="Wingdings"/>
              <a:buChar char=""/>
              <a:tabLst>
                <a:tab pos="355600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Art.36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e)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for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strategic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importance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whose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spc="-20" dirty="0">
                <a:solidFill>
                  <a:srgbClr val="1F4E79"/>
                </a:solidFill>
                <a:latin typeface="Trebuchet MS"/>
                <a:cs typeface="Trebuchet MS"/>
              </a:rPr>
              <a:t>cost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800" b="1" i="1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5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800" b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800" b="1" i="1" spc="1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European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Commission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Managing</a:t>
            </a:r>
            <a:r>
              <a:rPr sz="1800" spc="-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Authority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organized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6647" y="5424627"/>
            <a:ext cx="7267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responsibility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organizing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EC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MA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remains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800" b="1" i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partners</a:t>
            </a:r>
            <a:r>
              <a:rPr sz="1800" b="1" i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!!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2755" y="3806952"/>
            <a:ext cx="1964436" cy="13853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138319"/>
          </a:xfrm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Communication</a:t>
            </a:r>
            <a:r>
              <a:rPr spc="-80" dirty="0"/>
              <a:t> </a:t>
            </a:r>
            <a:r>
              <a:rPr dirty="0"/>
              <a:t>event:</a:t>
            </a:r>
            <a:r>
              <a:rPr spc="-90" dirty="0"/>
              <a:t> </a:t>
            </a:r>
            <a:r>
              <a:rPr dirty="0"/>
              <a:t>recommendations</a:t>
            </a:r>
            <a:r>
              <a:rPr spc="-95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spc="-20" dirty="0"/>
              <a:t>tips</a:t>
            </a:r>
          </a:p>
          <a:p>
            <a:pPr marL="355600" marR="5080" indent="-342900">
              <a:lnSpc>
                <a:spcPct val="100000"/>
              </a:lnSpc>
              <a:spcBef>
                <a:spcPts val="1590"/>
              </a:spcBef>
              <a:buFont typeface="Wingdings"/>
              <a:buChar char=""/>
              <a:tabLst>
                <a:tab pos="355600" algn="l"/>
                <a:tab pos="901065" algn="l"/>
                <a:tab pos="1275715" algn="l"/>
                <a:tab pos="1948180" algn="l"/>
                <a:tab pos="2507615" algn="l"/>
                <a:tab pos="3538220" algn="l"/>
                <a:tab pos="4810760" algn="l"/>
                <a:tab pos="5297170" algn="l"/>
                <a:tab pos="6398895" algn="l"/>
                <a:tab pos="7181215" algn="l"/>
                <a:tab pos="7601584" algn="l"/>
              </a:tabLst>
            </a:pPr>
            <a:r>
              <a:rPr sz="1600" b="0" spc="-20" dirty="0">
                <a:latin typeface="Trebuchet MS"/>
                <a:cs typeface="Trebuchet MS"/>
              </a:rPr>
              <a:t>Plan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event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with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increased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engagement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significant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impact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for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stakeholders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involved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users,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general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public,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citizens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Select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best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tools</a:t>
            </a:r>
            <a:r>
              <a:rPr sz="1600" b="0" spc="1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ensure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increased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visibility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publicity, </a:t>
            </a:r>
            <a:r>
              <a:rPr sz="1600" b="0" dirty="0">
                <a:latin typeface="Trebuchet MS"/>
                <a:cs typeface="Trebuchet MS"/>
              </a:rPr>
              <a:t>organise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conference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(FB,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lang="en-US" sz="1600" b="0" spc="-40" dirty="0" smtClean="0">
                <a:latin typeface="Trebuchet MS"/>
                <a:cs typeface="Trebuchet MS"/>
              </a:rPr>
              <a:t>X</a:t>
            </a:r>
            <a:r>
              <a:rPr sz="1600" b="0" spc="-40" dirty="0" smtClean="0">
                <a:latin typeface="Trebuchet MS"/>
                <a:cs typeface="Trebuchet MS"/>
              </a:rPr>
              <a:t>,</a:t>
            </a:r>
            <a:r>
              <a:rPr sz="1600" b="0" spc="125" dirty="0" smtClean="0">
                <a:latin typeface="Trebuchet MS"/>
                <a:cs typeface="Trebuchet MS"/>
              </a:rPr>
              <a:t> </a:t>
            </a:r>
            <a:r>
              <a:rPr sz="1600" b="0" spc="-40" dirty="0">
                <a:latin typeface="Trebuchet MS"/>
                <a:cs typeface="Trebuchet MS"/>
              </a:rPr>
              <a:t>YouTube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etc.)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stage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event,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during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(consider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paid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campaigns)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messages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with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simple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accessible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words,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photos,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videos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visuals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Invite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EC,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significant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stakeholders,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journalists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visit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location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project/to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participate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like</a:t>
            </a:r>
            <a:r>
              <a:rPr sz="1600" b="0" spc="4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doors,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exhibitions,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4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cooperation/entertainment</a:t>
            </a:r>
            <a:r>
              <a:rPr sz="1600" b="0" spc="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Ask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MA: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setting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up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meeting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discuss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and </a:t>
            </a:r>
            <a:r>
              <a:rPr sz="1600" b="0" dirty="0">
                <a:latin typeface="Trebuchet MS"/>
                <a:cs typeface="Trebuchet MS"/>
              </a:rPr>
              <a:t>organization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event,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providing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examples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promoting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channels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762000"/>
            <a:ext cx="1880616" cy="16352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533292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>
                <a:solidFill>
                  <a:srgbClr val="244060"/>
                </a:solidFill>
              </a:rPr>
              <a:t>Programme</a:t>
            </a:r>
            <a:r>
              <a:rPr spc="-140" dirty="0">
                <a:solidFill>
                  <a:srgbClr val="244060"/>
                </a:solidFill>
              </a:rPr>
              <a:t> </a:t>
            </a:r>
            <a:r>
              <a:rPr spc="-20" dirty="0">
                <a:solidFill>
                  <a:srgbClr val="244060"/>
                </a:solidFill>
              </a:rPr>
              <a:t>logo</a:t>
            </a:r>
          </a:p>
          <a:p>
            <a:pPr marL="354965" indent="-342265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1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used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all</a:t>
            </a:r>
            <a:r>
              <a:rPr sz="1600" b="0" spc="1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materials,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outputs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deliverables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displayed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information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about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rules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related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will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presented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Visual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Identity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Manual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lang="en-US" sz="1600" dirty="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sz="5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-10" dirty="0">
                <a:solidFill>
                  <a:srgbClr val="244060"/>
                </a:solidFill>
              </a:rPr>
              <a:t>Website</a:t>
            </a: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not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creation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new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only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 smtClean="0">
                <a:latin typeface="Trebuchet MS"/>
                <a:cs typeface="Trebuchet MS"/>
              </a:rPr>
              <a:t>the</a:t>
            </a:r>
            <a:r>
              <a:rPr lang="en-US" sz="1600" dirty="0"/>
              <a:t> </a:t>
            </a:r>
            <a:r>
              <a:rPr sz="1600" b="0" dirty="0" smtClean="0">
                <a:latin typeface="Trebuchet MS"/>
                <a:cs typeface="Trebuchet MS"/>
              </a:rPr>
              <a:t>project</a:t>
            </a:r>
            <a:r>
              <a:rPr sz="1600" b="0" spc="204" dirty="0" smtClean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necessary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ensuring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at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20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level,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prefer</a:t>
            </a:r>
            <a:r>
              <a:rPr sz="1600" b="0" spc="21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social media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encourage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existing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institution/organization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by </a:t>
            </a:r>
            <a:r>
              <a:rPr sz="1600" b="0" dirty="0">
                <a:latin typeface="Trebuchet MS"/>
                <a:cs typeface="Trebuchet MS"/>
              </a:rPr>
              <a:t>creating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section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dedicated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posting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short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description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project,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its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aims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5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results, </a:t>
            </a:r>
            <a:r>
              <a:rPr sz="1600" b="0" dirty="0">
                <a:latin typeface="Trebuchet MS"/>
                <a:cs typeface="Trebuchet MS"/>
              </a:rPr>
              <a:t>highlighting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financial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from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Interreg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fund,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requested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by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art.36 </a:t>
            </a:r>
            <a:r>
              <a:rPr sz="1600" b="0" dirty="0">
                <a:latin typeface="Trebuchet MS"/>
                <a:cs typeface="Trebuchet MS"/>
              </a:rPr>
              <a:t>paragraph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4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EU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Regulation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1059/2021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329" y="3200400"/>
            <a:ext cx="1894331" cy="10988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25227"/>
            <a:ext cx="7918450" cy="4387098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maintain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Facebook,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600" spc="-3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Instagram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Linkedin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publish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regular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announcements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events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developments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max.1.5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minute)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posting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link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programme’s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media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accounts,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hastags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eg.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#robg,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#interreg)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most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platforms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Romania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Bulgaria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Twitter</a:t>
            </a:r>
            <a:endParaRPr sz="16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keep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point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shows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people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realistic,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spontaneous,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natural-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looking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staging,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interviews</a:t>
            </a:r>
            <a:endParaRPr sz="1600" dirty="0">
              <a:latin typeface="Trebuchet MS"/>
              <a:cs typeface="Trebuchet MS"/>
            </a:endParaRPr>
          </a:p>
          <a:p>
            <a:pPr marL="355600" marR="168275" indent="-342900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storytelling to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bad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 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region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was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improved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project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0" y="838200"/>
            <a:ext cx="1914144" cy="12755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6000" y="43434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12266"/>
            <a:ext cx="7920355" cy="21717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Visibility</a:t>
            </a:r>
            <a:r>
              <a:rPr sz="1800" b="1" spc="-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Art.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36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c)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Interreg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100.000,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purchase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spc="4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starts,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durable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sign,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plaque</a:t>
            </a:r>
            <a:r>
              <a:rPr sz="1600" spc="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600" spc="3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displayed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prominent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about</a:t>
            </a:r>
            <a:r>
              <a:rPr sz="1600" spc="1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billboards/plaques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like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will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presented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Visual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Identity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Manual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534659"/>
            <a:ext cx="791908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Non-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compliance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rules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branding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could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lead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negative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effects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including</a:t>
            </a:r>
            <a:r>
              <a:rPr sz="1600" b="1" spc="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cancelling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2%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support</a:t>
            </a:r>
            <a:r>
              <a:rPr sz="1600" b="1" spc="2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from</a:t>
            </a:r>
            <a:r>
              <a:rPr sz="1600" b="1" spc="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Funds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beneficiary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concerned!!!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(art.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36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para.6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EU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Regulation</a:t>
            </a:r>
            <a:r>
              <a:rPr sz="1600" b="1" spc="-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1059/2021)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4038600"/>
            <a:ext cx="1981200" cy="13975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1288</Words>
  <Application>Microsoft Office PowerPoint</Application>
  <PresentationFormat>On-screen Show (4:3)</PresentationFormat>
  <Paragraphs>115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</vt:lpstr>
      <vt:lpstr>Office Theme</vt:lpstr>
      <vt:lpstr>PowerPoint Presentation</vt:lpstr>
      <vt:lpstr>General aspects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Promotional materials</vt:lpstr>
      <vt:lpstr>Project Communication Guidelines (Starter Kit)</vt:lpstr>
      <vt:lpstr>Examples</vt:lpstr>
      <vt:lpstr>Examples</vt:lpstr>
      <vt:lpstr>PowerPoint Presentation</vt:lpstr>
      <vt:lpstr>Reference documents for communication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Roberta TRIFAN</cp:lastModifiedBy>
  <cp:revision>38</cp:revision>
  <dcterms:created xsi:type="dcterms:W3CDTF">2024-10-25T08:09:15Z</dcterms:created>
  <dcterms:modified xsi:type="dcterms:W3CDTF">2025-11-18T10:20:27Z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