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8" r:id="rId2"/>
    <p:sldId id="581" r:id="rId3"/>
    <p:sldId id="619" r:id="rId4"/>
    <p:sldId id="617" r:id="rId5"/>
    <p:sldId id="608" r:id="rId6"/>
    <p:sldId id="618" r:id="rId7"/>
    <p:sldId id="616" r:id="rId8"/>
    <p:sldId id="614" r:id="rId9"/>
    <p:sldId id="613" r:id="rId10"/>
    <p:sldId id="612" r:id="rId11"/>
    <p:sldId id="605" r:id="rId12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7E23DEE-29F7-42E1-AAE4-1A25936B38FC}">
          <p14:sldIdLst>
            <p14:sldId id="468"/>
            <p14:sldId id="581"/>
            <p14:sldId id="619"/>
            <p14:sldId id="617"/>
            <p14:sldId id="608"/>
            <p14:sldId id="618"/>
            <p14:sldId id="616"/>
            <p14:sldId id="614"/>
            <p14:sldId id="613"/>
            <p14:sldId id="612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6" userDrawn="1">
          <p15:clr>
            <a:srgbClr val="A4A3A4"/>
          </p15:clr>
        </p15:guide>
        <p15:guide id="2" pos="2182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46" userDrawn="1">
          <p15:clr>
            <a:srgbClr val="A4A3A4"/>
          </p15:clr>
        </p15:guide>
        <p15:guide id="5" orient="horz" pos="3113">
          <p15:clr>
            <a:srgbClr val="A4A3A4"/>
          </p15:clr>
        </p15:guide>
        <p15:guide id="6" orient="horz" pos="3081">
          <p15:clr>
            <a:srgbClr val="A4A3A4"/>
          </p15:clr>
        </p15:guide>
        <p15:guide id="7" pos="2137">
          <p15:clr>
            <a:srgbClr val="A4A3A4"/>
          </p15:clr>
        </p15:guide>
        <p15:guide id="8" pos="21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FC2812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004" autoAdjust="0"/>
  </p:normalViewPr>
  <p:slideViewPr>
    <p:cSldViewPr>
      <p:cViewPr varScale="1">
        <p:scale>
          <a:sx n="79" d="100"/>
          <a:sy n="79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84"/>
      </p:cViewPr>
      <p:guideLst>
        <p:guide orient="horz" pos="3166"/>
        <p:guide pos="2182"/>
        <p:guide orient="horz" pos="3133"/>
        <p:guide pos="2146"/>
        <p:guide orient="horz" pos="3113"/>
        <p:guide orient="horz" pos="3081"/>
        <p:guide pos="2137"/>
        <p:guide pos="21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95" y="4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6173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95" y="9286173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18BE95-9A24-4AA0-A21D-6F5EBCB54953}" type="slidenum">
              <a:rPr lang="ro-RO"/>
              <a:pPr>
                <a:defRPr/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61362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95" y="4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72" tIns="44787" rIns="89572" bIns="44787" rtlCol="0" anchor="ctr"/>
          <a:lstStyle/>
          <a:p>
            <a:pPr lvl="0"/>
            <a:endParaRPr lang="ro-RO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88" y="4644660"/>
            <a:ext cx="5336519" cy="4397469"/>
          </a:xfrm>
          <a:prstGeom prst="rect">
            <a:avLst/>
          </a:prstGeom>
        </p:spPr>
        <p:txBody>
          <a:bodyPr vert="horz" lIns="89572" tIns="44787" rIns="89572" bIns="447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6173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95" y="9286173"/>
            <a:ext cx="2889835" cy="488083"/>
          </a:xfrm>
          <a:prstGeom prst="rect">
            <a:avLst/>
          </a:prstGeom>
        </p:spPr>
        <p:txBody>
          <a:bodyPr vert="horz" lIns="89572" tIns="44787" rIns="89572" bIns="4478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04A4B7-F955-4CD1-A2AB-A0E9A51EB12E}" type="slidenum">
              <a:rPr lang="ro-RO"/>
              <a:pPr>
                <a:defRPr/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52640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3425"/>
            <a:ext cx="4887912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762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1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EE49-B334-42FB-8B2B-8EA23E794D1F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A724-C9A4-4D8A-B51C-E0556B74F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BBD-D0B9-43CA-B1D4-FF01DB57A5EF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D612-41B1-4A4D-82F0-4559A58C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E5BE-068A-43DC-B0FE-10C7ED041FBF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B198-287B-45DF-841A-47D85C885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4B09-AB38-4386-BE00-3A3B2DA94E62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5E37-44CB-42F2-8E2E-23B311DCC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DD5F-F430-4084-9DA2-C8EEB8DC3A7B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AB04-5EC9-4E2F-839D-B67F822F3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93F7-573A-4FDF-B1F4-51087175C1E2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EB0A-6571-4138-A4A4-B863B1FF2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D615-AE49-4C8E-8E0F-671A9A4CF8CE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32D-B66C-4E23-B9A3-1CAD12B36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F08-5D30-443F-B3E0-4F851ED8A57E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0BE1-0F57-414C-95EF-27C907ED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3669-06F3-4AA2-8DC4-AB5A70213BEB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BBBA-B36D-4C95-B115-FF5CE8FE0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2BB0-BE66-441C-A426-9BB3EDFA3111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6C3E-548B-4066-9B4E-0E0B3BD01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A149-A2D3-4C09-90E2-62B6DE6F99F3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C329-397D-4E26-BF63-0361B7209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7E911-CD16-44AC-A4AD-592B35027E3E}" type="datetimeFigureOut">
              <a:rPr lang="en-US"/>
              <a:pPr>
                <a:defRPr/>
              </a:pPr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F09D9-480D-4A86-93AE-D15555D61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regviarobg.eu/en/hom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b="1" dirty="0" smtClean="0">
                <a:latin typeface="Trebuchet MS" panose="020B0603020202020204" pitchFamily="34" charset="0"/>
              </a:rPr>
              <a:t/>
            </a:r>
            <a:br>
              <a:rPr lang="en-US" sz="2600" b="1" dirty="0" smtClean="0">
                <a:latin typeface="Trebuchet MS" panose="020B0603020202020204" pitchFamily="34" charset="0"/>
              </a:rPr>
            </a:br>
            <a:r>
              <a:rPr lang="en-US" sz="2600" b="1" dirty="0" smtClean="0">
                <a:latin typeface="Trebuchet MS" panose="020B0603020202020204" pitchFamily="34" charset="0"/>
              </a:rPr>
              <a:t/>
            </a:r>
            <a:br>
              <a:rPr lang="en-US" sz="2600" b="1" dirty="0" smtClean="0">
                <a:latin typeface="Trebuchet MS" panose="020B0603020202020204" pitchFamily="34" charset="0"/>
              </a:rPr>
            </a:br>
            <a:endParaRPr lang="en-US" sz="26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890" y="1416049"/>
            <a:ext cx="6400800" cy="2251075"/>
          </a:xfrm>
        </p:spPr>
        <p:txBody>
          <a:bodyPr/>
          <a:lstStyle/>
          <a:p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3400" y="3600450"/>
            <a:ext cx="63505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en-US" altLang="en-US" b="1" i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88492" y="1170430"/>
            <a:ext cx="7722108" cy="2200602"/>
          </a:xfrm>
          <a:prstGeom prst="rect">
            <a:avLst/>
          </a:prstGeom>
          <a:noFill/>
          <a:ln w="5715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o-RO" altLang="en-US" b="1" i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Let’s spend the money wisely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!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Webinar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Applicant’s Guide for the competitive call dedicated to Priority 2: A green region, Specific Objectives 2.4 and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2.7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  </a:t>
            </a:r>
            <a:endParaRPr lang="en-US" altLang="en-US" b="1" i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i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14</a:t>
            </a:r>
            <a:r>
              <a:rPr lang="en-US" altLang="en-US" b="1" i="1" baseline="3000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th</a:t>
            </a:r>
            <a:r>
              <a:rPr lang="en-US" altLang="en-US" b="1" i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of June, 2023 </a:t>
            </a:r>
            <a:r>
              <a:rPr lang="en-US" altLang="en-US" b="1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</a:t>
            </a: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Danube Plaza Hotel, Ruse</a:t>
            </a:r>
            <a:endParaRPr lang="en-US" altLang="en-US" b="1" i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45236" y="3733799"/>
            <a:ext cx="7722108" cy="1523494"/>
          </a:xfrm>
          <a:prstGeom prst="rect">
            <a:avLst/>
          </a:prstGeom>
          <a:noFill/>
          <a:ln w="5715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o-RO" altLang="en-US" b="1" i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Financial issues</a:t>
            </a:r>
            <a:endParaRPr lang="en-GB" sz="32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70">
        <p15:prstTrans prst="peelOff"/>
      </p:transition>
    </mc:Choice>
    <mc:Fallback xmlns="">
      <p:transition spd="slow" advClick="0" advTm="1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142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Lump sums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332" t="6531" r="4552" b="27109"/>
          <a:stretch/>
        </p:blipFill>
        <p:spPr>
          <a:xfrm>
            <a:off x="213737" y="1738009"/>
            <a:ext cx="8717293" cy="40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962400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Reference documents: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Annex B List of eligible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expenditure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Annex C Methodologies for using lump sums for project preparation and project closure within the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Interreg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VI-A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Romania-Bulgaria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can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be accessed on the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Programme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website here: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3"/>
              </a:rPr>
              <a:t>https://interregviarobg.eu/en/calls-for-proposals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678363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General </a:t>
            </a:r>
            <a:r>
              <a:rPr lang="en-GB" sz="26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information </a:t>
            </a:r>
            <a:endParaRPr lang="en-GB" sz="26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The starting date of the eligibility of the expenditures is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1st of January 2021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. 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Types: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rial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Project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preparation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(based on lump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sum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and real costs, if the case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 - 14,000 euro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(split between partners) + real costs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Staff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costs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rate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(up to 20% from external expertise and services +  equipment + infrastructure and works costs)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Travel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&amp; Accommodation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flat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rate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(up to 15% from staff costs)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Office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&amp; administrative </a:t>
            </a:r>
            <a:r>
              <a:rPr lang="en-US" sz="2000" b="1" dirty="0">
                <a:solidFill>
                  <a:schemeClr val="accent3"/>
                </a:solidFill>
                <a:latin typeface="Trebuchet MS" panose="020B0603020202020204" pitchFamily="34" charset="0"/>
              </a:rPr>
              <a:t>costs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flat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(up to 15% from staff costs)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Project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closure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lump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sum - 6,500 euro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(split between partners) </a:t>
            </a:r>
          </a:p>
          <a:p>
            <a:pPr lvl="1" algn="just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Real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costs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3744"/>
            <a:ext cx="8077200" cy="4678363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Real costs</a:t>
            </a:r>
          </a:p>
          <a:p>
            <a:pPr marL="0" indent="0">
              <a:buNone/>
            </a:pPr>
            <a:endParaRPr lang="en-GB" sz="26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External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expertise and services costs;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Equipment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Costs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for Infrastructure and works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endParaRPr lang="en-GB" sz="19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All real costs must be justified based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2 offers or an independent evaluation of the prices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 case the applicants do not submit the 2 offers to the evaluators (clarifications included, if applicable), nor an independent evaluation, if the case, then the respective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amount may be reduced or deducted from the budget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according to their professional judgment.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 case the costs estimation is made on the data provided by a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Feasibility Study/ equivalent documents (as foreseen by Annex B2), there is no need to provide 2 offers/independent evaluation for the items/services/works/investments covered by the Feasibility Study/or equivalent documents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(as foreseen by Annex B2).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Budget of the call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5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Specific Objective 2.4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Indicative total allocation (includes the contributions from national co-financing and the own contribution of partners from both countries) –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9,126,637 Euro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Indicative ERDF allocation –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7,301,310 Euro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600" u="sng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Specific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Objective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2.7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Indicative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total allocation (includes the contributions from national co-financing and the own contribution of partners from both countries) –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35,000,000 Euro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Indicative ERDF allocation –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28,000,000 Euro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u="sng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Examples of eligible expenditures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10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External expertise and services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Studies or surveys (e.g. evaluations, strategies, concept notes, design plans, handbooks); Training; Translations; Development, modifications and updates to IT systems and website (strictly related to the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project);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Promotion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communication, publicity or information linked to the project;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Participation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 events (e.g. registration fees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Equipment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office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equipment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IT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hardware and software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Furniture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and fittings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Laboratory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equipment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Machines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and instruments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Vehicles;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Infrastructure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works: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Purchase of land for an amount not exceeding 10% of the total eligible expenditure for the operation concerned; for derelict sites and for those formerly in industrial use which comprise buildings, that limit shall be increased to 15%; Building permits; Building material;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Labour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;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Specialised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interventions (e.g. soil remediation, mine-clearing).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E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xamples of non-eligible expenditures</a:t>
            </a: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endParaRPr lang="en-GB" sz="1600" dirty="0" smtClean="0">
              <a:solidFill>
                <a:srgbClr val="1F4E79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fines</a:t>
            </a: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financial penalties and expenditure on legal disputes and 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litigation; 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costs of 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gifts</a:t>
            </a:r>
            <a:r>
              <a:rPr lang="en-US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;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costs related to fluctuation of foreign exchange 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rate;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interest on debts;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costs for alcoholic beverages;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value added tax (‘VAT’), except: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marL="622300" lvl="0" indent="-349250" algn="just">
              <a:spcAft>
                <a:spcPts val="0"/>
              </a:spcAft>
              <a:buFont typeface="+mj-lt"/>
              <a:buAutoNum type="romanLcParenBoth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for operations the total cost of which is below 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5 million EUR (including </a:t>
            </a: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VAT);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marL="622300" lvl="0" indent="-349250" algn="just">
              <a:spcAft>
                <a:spcPts val="0"/>
              </a:spcAft>
              <a:buFont typeface="+mj-lt"/>
              <a:buAutoNum type="romanLcParenBoth"/>
            </a:pP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for operations the total cost of which is at least 5 million EUR (including VAT) where it is non-recoverable under national VAT legislation;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marL="273050" lvl="0" indent="-273050" algn="just">
              <a:spcAft>
                <a:spcPts val="0"/>
              </a:spcAft>
              <a:buNone/>
            </a:pP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g) the </a:t>
            </a:r>
            <a:r>
              <a:rPr lang="en-GB" sz="1700" dirty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purchase of land for an amount exceeding 10% of the total eligible expenditure for the operation concerned; for derelict sites and for those formerly in industrial use which comprise buildings, that limit shall be increased to 15</a:t>
            </a:r>
            <a:r>
              <a:rPr lang="en-GB" sz="1700" dirty="0" smtClean="0">
                <a:solidFill>
                  <a:srgbClr val="1F4E79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%.</a:t>
            </a:r>
            <a:endParaRPr lang="en-US" sz="1700" dirty="0">
              <a:solidFill>
                <a:srgbClr val="000000"/>
              </a:solidFill>
              <a:latin typeface="EC Square Sans Pro"/>
              <a:ea typeface="Times New Roman" panose="02020603050405020304" pitchFamily="18" charset="0"/>
              <a:cs typeface="EC Square Sans Pro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Financial sources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6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ERDF co-financing rate is 80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%;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Romanian partners – the 20% of the national co-financing is ensured from the state budget (18%) and partner own contribution (2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%);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Bulgarian partners - the 20% of the national co-financing is ensured from the state budget (18%) and partner own contribution (2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%).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3246"/>
            <a:ext cx="80772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6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720" t="7977" r="1728" b="20239"/>
          <a:stretch/>
        </p:blipFill>
        <p:spPr>
          <a:xfrm>
            <a:off x="234813" y="1625098"/>
            <a:ext cx="8779457" cy="4294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994061"/>
            <a:ext cx="371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Budget</a:t>
            </a:r>
            <a:endParaRPr lang="en-US" sz="26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6001"/>
            <a:ext cx="8001000" cy="467836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National Co-financing 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4" y="172708"/>
            <a:ext cx="2914650" cy="852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345" t="8024" r="2509" b="13340"/>
          <a:stretch/>
        </p:blipFill>
        <p:spPr>
          <a:xfrm>
            <a:off x="199146" y="1524000"/>
            <a:ext cx="87738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18250</TotalTime>
  <Words>750</Words>
  <Application>Microsoft Office PowerPoint</Application>
  <PresentationFormat>On-screen Show (4:3)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EC Square Sans Pro</vt:lpstr>
      <vt:lpstr>Times New Roman</vt:lpstr>
      <vt:lpstr>Trebuchet MS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GL2</dc:title>
  <dc:creator>mariucam</dc:creator>
  <cp:lastModifiedBy>Florentina IONITA</cp:lastModifiedBy>
  <cp:revision>1646</cp:revision>
  <cp:lastPrinted>2021-12-14T22:36:00Z</cp:lastPrinted>
  <dcterms:created xsi:type="dcterms:W3CDTF">2007-11-21T13:10:07Z</dcterms:created>
  <dcterms:modified xsi:type="dcterms:W3CDTF">2023-06-12T10:28:36Z</dcterms:modified>
</cp:coreProperties>
</file>